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9" r:id="rId4"/>
    <p:sldId id="276" r:id="rId5"/>
    <p:sldId id="260" r:id="rId6"/>
    <p:sldId id="278" r:id="rId7"/>
    <p:sldId id="277" r:id="rId8"/>
    <p:sldId id="279" r:id="rId9"/>
    <p:sldId id="281" r:id="rId10"/>
    <p:sldId id="282" r:id="rId11"/>
    <p:sldId id="283" r:id="rId12"/>
    <p:sldId id="280" r:id="rId13"/>
    <p:sldId id="286" r:id="rId14"/>
    <p:sldId id="287" r:id="rId15"/>
    <p:sldId id="288" r:id="rId16"/>
    <p:sldId id="289" r:id="rId17"/>
    <p:sldId id="273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나눔바른고딕" panose="020B0603020101020101" pitchFamily="50" charset="-127"/>
      <p:regular r:id="rId24"/>
      <p:bold r:id="rId25"/>
    </p:embeddedFont>
    <p:embeddedFont>
      <p:font typeface="나눔바른고딕OTF Light" panose="02000303000000000000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E"/>
    <a:srgbClr val="666B74"/>
    <a:srgbClr val="666483"/>
    <a:srgbClr val="6A6F94"/>
    <a:srgbClr val="C9E6F8"/>
    <a:srgbClr val="3F3C38"/>
    <a:srgbClr val="232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4" autoAdjust="0"/>
    <p:restoredTop sz="74316" autoAdjust="0"/>
  </p:normalViewPr>
  <p:slideViewPr>
    <p:cSldViewPr snapToGrid="0">
      <p:cViewPr varScale="1">
        <p:scale>
          <a:sx n="89" d="100"/>
          <a:sy n="89" d="100"/>
        </p:scale>
        <p:origin x="51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629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38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Tx/>
              <a:buNone/>
            </a:pP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0" indent="0" algn="l">
              <a:buFontTx/>
              <a:buNone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 지속성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특성 중 전파성과 정보의 지속성을 이해하기 위한 활동입니다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전파성은 정보가 매우 빠르고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쉽게 많은 사람들에게 전달되는 속성을 의미합니다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SNS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이용 경험을 떠올려보고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전파성에 대해 함께 이야기 나누어 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미디어에 올라간 정보는 쉽게 전파되어 내 손이 닿지 않는 공간으로 전달되기도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올린 게시물이 얼마나 많은 사람들에게 전달되고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얼마나 오래 유지되는지 생각해봅니다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 지속성이 미디어 이용에 어떤 영향을 미칠지 생각해보고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자유롭게 이야기 나누어 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4043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73537"/>
          </a:xfrm>
        </p:spPr>
        <p:txBody>
          <a:bodyPr/>
          <a:lstStyle/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 algn="l"/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2(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 지속성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 토크쇼에서 배우 윌 스미스는 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살의 자신이 매우 바보 같은 일들을 많이 했지만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그때는 기록하는 매체가 없어서 잘 알려지지 않았다고 말했습니다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학생들에게 이 말의 의미를 질문해봅니다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이는 디지털 미디어의 전파성과 정보의 지속성을 말하는 것으로 이해할 수 있습니다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즉 누군가 자신의 정보를 디지털 미디어에 기록해둔 것이 전파성과 정보의 지속성을 통해 계속 유통될 수 있다는 의미입니다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공간에서는 우리의 일상이 매일매일 기록되고 있고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최근에는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틱톡이나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인스타그램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브이로그처럼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자신의 일상을 영상으로 공유하는 경우도 많이 있습니다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그러나 디지털 미디어에 정보를 올릴 때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해당 정보를 삭제하거나 변경할 권리가 나에게 주어지지 않는 경우가 생길 수도 있고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심지어 국가에 요청해도 국가의 권한이 닿지 않는 온라인 공간이 있는 경우도 있습니다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또한 한번 삭제한다고 해도 영원히 사라지는 것이 아니라는 점 때문에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누군가에게 피해를 입힌 온라인 정보는 남아서 같은 피해를 계속 반복하게 할 수도 있습니다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미디어에 올린 정보가 오래 지속되는 것의 장점과 단점은 무엇인지 이야기 나누어 봅니다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자신이 어떤 것을 기록으로 남기고 있는지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앞으로 미디어를 어떻게 이용해야 하는지 생각해보도록 합니다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/>
            <a:endParaRPr lang="en-US" altLang="ko-KR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 출처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그때는 ‘방구석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멍청이’였지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…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지금은 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생중계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허프포스트코리아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2015.4.7.)</a:t>
            </a: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http://asq.kr/D9C632XwlS97DG</a:t>
            </a:r>
          </a:p>
          <a:p>
            <a:pPr marL="252000" indent="-252000" algn="l"/>
            <a:endParaRPr lang="en-US" altLang="ko-KR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3]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750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19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 algn="l"/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3(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주목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추구성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특성 중 주목 추구성에 대해 알아보는 활동입니다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인터넷에 무수한 정보가 있지만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많은 정보가 유사하기도 합니다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그렇기 때문에 사람들에게 내가 게시한 정보가 가치 있고 의미가 있다고 여겨지도록 만들어 이를 통해 주목을 받고자 합니다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또한 한 번 주목을 받으면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인터넷 공간으로 계속 확산되는 전파성이 강해져서 더 많은 주목을 얻을 수 있게 됩니다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이는 사람들이 왜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좋아요나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리트윗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등을 많이 받고 싶어 하는지를 설명해주는 개념이기도 합니다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또한 일부 특정한 사이트에서 타인에게 모욕을 주는 콘텐츠가 만들어지기도 하는데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사람들은 주목받는 것을 좋아해서 종종 허위로 콘텐츠를 만들어 내거나 자극적인 내용을 만들어내서 인기를 얻고자 하기도 합니다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미디어의 주목 추구성의 특징과 문제점에 대해 생각해봅니다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/>
            <a:endParaRPr lang="en-US" altLang="ko-KR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 자료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계속되는 </a:t>
            </a:r>
            <a:r>
              <a:rPr lang="ko-KR" altLang="en-US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유튜버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주작 논란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..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형사처벌 수준은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 (</a:t>
            </a:r>
            <a:r>
              <a:rPr lang="ko-KR" altLang="en-US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파이낸셜 뉴스</a:t>
            </a:r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2020.8.9.)</a:t>
            </a:r>
          </a:p>
          <a:p>
            <a:pPr marL="252000" indent="-252000" algn="l"/>
            <a:r>
              <a:rPr lang="en-US" altLang="ko-KR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https://www.fnnews.com/news/202008071507496005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6648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주목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추구성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앞서 배웠던 디지털 미디어의 익명성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 지속성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주목 추구성의 개념을 다시 되짚어봅니다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특성들이 서로 연결되면 어떤 문제가 생길 수 있는지 함께 이야기 나누어 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4]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7914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086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수업 마무리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미디어를 어떻게 이용해야 할까요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수업시간에 배운 디지털 미디어 환경의 특성을 생각하며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수업열기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에서 시청했던 “내가 공유한 그 사진” 영상의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06:38~10:30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까지를 시청합니다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영상에 등장하는 디지털 미디어 시대의 평판관리 등을 되짚어보고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존중하며 디지털 미디어를 이용하는 것의 중요성을 생각해봅니다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5]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369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61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07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학습목표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익명성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비대면성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전파성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 지속성 등 디지털 미디어의 특성을 이해할 수 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미디어의 특성으로 인해 생길 수 있는 문제점을 인식할 수 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580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1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065913"/>
          </a:xfrm>
        </p:spPr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수업열기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공유한 그 사진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인터넷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밈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당사자와 전문가의 인터뷰를 통해 디지털 미디어 환경의 특성을 설명하는 영상을 시청하고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활동지를 작성하는 활동입니다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수업열기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에서는 해당 영상의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00:00 ~ 06:37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시청합니다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시청하고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 속에서 알 수 있는 디지털 미디어의 특성은 무엇인지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재미를 위해 타인의 사진이나 출처를 알 수 없는 사진 등을 공유한 경험이 있는지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특성은 어떤 영향력과 문제가 있을 수 있는지 생각해봅니다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(meme)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 누군가를 비하하고 놀리기 위해서만 만들어지는 것은 아닙니다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개인이 적극적으로 표현의 자유를 실행하는 한 방식이기도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그러므로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밈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자체가 문제라고 생각하기보다는 타인을 모욕하거나 비하하지 않는 방식으로 구성할 수 있는 방법에 대해 생각해보는 시간이 되도록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자료출처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공유한 그 사진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(2020)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https://bit.ly/3bwgSJx</a:t>
            </a:r>
          </a:p>
          <a:p>
            <a:pPr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수업안내서 ★ 영상 “내가 공유한 그 사진” 활용 가이드</a:t>
            </a:r>
          </a:p>
          <a:p>
            <a:pPr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1]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2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04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tabLst>
                <a:tab pos="1172210" algn="l"/>
              </a:tabLst>
            </a:pPr>
            <a:r>
              <a:rPr lang="en-US" altLang="ko-KR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  <a:endParaRPr lang="ko-KR" altLang="en-US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indent="0" algn="just" fontAlgn="base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</a:t>
            </a:r>
            <a:r>
              <a:rPr lang="en-US" altLang="ko-KR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 특성 중 익명성과 </a:t>
            </a:r>
            <a:r>
              <a:rPr lang="ko-KR" altLang="en-US" u="none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비대면성을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이해하기 위한 활동입니다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익명성이란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행위를 한 사람이 누구인지 드러나지 않는 특성을 의미합니다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b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 말하는 익명성이란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사람이 나의 실체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즉 개인정보를 파악할 수 없는 것을 말합니다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SNS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 미디어 이용 경험을 떠올려보고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익명성이 미디어 이용에 어떤 영향을 미치는지에 대해 생각해봅시다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marR="0" lvl="0" indent="-252000" algn="l" fontAlgn="base" latinLnBrk="1">
              <a:lnSpc>
                <a:spcPct val="100000"/>
              </a:lnSpc>
              <a:spcBef>
                <a:spcPts val="0"/>
              </a:spcBef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u="none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비대면성이란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서로 얼굴을 마주 보지 않는 특성을 의미합니다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b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최근에는 영상통화나 화상을 통해 직접 얼굴을 보기도 하지만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대부분 온라인 공간에서 글이나 이미지로 소통합니다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따라서 디지털 미디어 환경에서 </a:t>
            </a:r>
            <a:r>
              <a:rPr lang="ko-KR" altLang="en-US" u="none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비대면성으로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u="none" kern="0" spc="-4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인해 상대방이 실제로 존재한다는 생각을 하기 어렵게 됩니다</a:t>
            </a:r>
            <a:r>
              <a:rPr lang="en-US" altLang="ko-KR" u="none" kern="0" spc="-4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u="none" kern="0" spc="-2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 </a:t>
            </a:r>
            <a:r>
              <a:rPr lang="ko-KR" altLang="en-US" u="none" kern="0" spc="-2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등의 미디어 이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용 경험을 떠올려보고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u="none" kern="0" spc="0" dirty="0" err="1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비대면성이</a:t>
            </a:r>
            <a:r>
              <a:rPr lang="ko-KR" altLang="en-US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미디어 이용에 어떤 영향을 미치는지 생각해봅시다</a:t>
            </a:r>
            <a:r>
              <a:rPr lang="en-US" altLang="ko-KR" u="none" kern="0" spc="0" dirty="0"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u="none" kern="0" spc="0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16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 algn="l"/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익명성에 대한 영상을 시청하고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비대면성에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대해 생각해보는 활동입니다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미디어의 익명성과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비대면성으로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인해 어떤 문제가 발생할 수 있을지 생각해 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사람들은 익명성과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비대면성이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자신을 보호해준다고 믿고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아이디로 표현된 나와 실제의 내가 연결되지 않을 거라 믿기도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상대방에 대한 모욕을 가볍게 여겨 쉽게 악플을 달고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남에게 피해를 주는 행위를 하게 되기도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그러나 익명성과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비대면성과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같은 디지털 미디어 환경의 특성 자체가 나쁜 것은 아닙니다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익명성은 다른 사람들을 더 많이 돕게 할 수도 있고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여러 가지 의견을 자유롭게 말할 수 있도록 하기도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익명성의 양면성을 이해해야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비대면성이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필요한 상황에는 어떤 것들이 있을지 이야기 나누어 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자료 출처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144000" indent="-144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익명성을 악용한 사이버 폭력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(EBS, 2020.2.26.) : https://youtu.be/SSi2ADQjtmc</a:t>
            </a:r>
          </a:p>
          <a:p>
            <a:pPr marL="252000" indent="-252000"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2]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17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064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4CF5784-6F97-447C-B4B9-533CC6671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83E11CB-F441-4D20-B78D-91D33F4D13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85" y="361937"/>
            <a:ext cx="1542291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79A2EED-C3F2-49BE-804C-8A34947E02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0DC8545-1DC1-421E-AAD7-7763F7AC7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85" y="361937"/>
            <a:ext cx="1542291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56F72B4-82D5-4E74-A20C-85729CC14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AD8066F-E699-4352-9710-BFEB765657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85" y="361937"/>
            <a:ext cx="1542291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ECA1F31-4BF7-4936-B77F-C354E94AC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B06A354-3A13-4384-AF2D-DF5F5F5BE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85" y="361937"/>
            <a:ext cx="1542291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D1551D9-E9C6-4252-A3DB-8AC942A7D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3DFEA67-9C93-4C55-ABD5-477CC1409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85" y="361937"/>
            <a:ext cx="1542291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21545C5-9E35-4FAF-8564-4877228BD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hU83FybBl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hU83FybBl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Si2ADQjtm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E70FFA1-1AC5-431A-8CEE-0AD0D7462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2372519" y="5059585"/>
            <a:ext cx="4398960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 지속성은</a:t>
            </a: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미디어 이용에 어떤 영향을 미치나요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FA409E0-3ADD-4DE2-AA4D-DCAAF74A224B}"/>
              </a:ext>
            </a:extLst>
          </p:cNvPr>
          <p:cNvGrpSpPr/>
          <p:nvPr/>
        </p:nvGrpSpPr>
        <p:grpSpPr>
          <a:xfrm>
            <a:off x="630507" y="2154725"/>
            <a:ext cx="7816759" cy="1801639"/>
            <a:chOff x="573870" y="2154725"/>
            <a:chExt cx="7816759" cy="1801639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2669CF3-BF51-456C-9F0E-C8DD04029B0F}"/>
                </a:ext>
              </a:extLst>
            </p:cNvPr>
            <p:cNvGrpSpPr/>
            <p:nvPr/>
          </p:nvGrpSpPr>
          <p:grpSpPr>
            <a:xfrm>
              <a:off x="573870" y="2154725"/>
              <a:ext cx="3771025" cy="1801639"/>
              <a:chOff x="696246" y="2154725"/>
              <a:chExt cx="3771025" cy="1801639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9F0D1CB4-944C-41DB-A358-0154CE760B06}"/>
                  </a:ext>
                </a:extLst>
              </p:cNvPr>
              <p:cNvSpPr/>
              <p:nvPr/>
            </p:nvSpPr>
            <p:spPr>
              <a:xfrm>
                <a:off x="696246" y="2154725"/>
                <a:ext cx="3771025" cy="1801639"/>
              </a:xfrm>
              <a:prstGeom prst="rect">
                <a:avLst/>
              </a:prstGeom>
              <a:solidFill>
                <a:srgbClr val="C9E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AE1789-1946-42D0-9B29-5EFDAD77A224}"/>
                  </a:ext>
                </a:extLst>
              </p:cNvPr>
              <p:cNvSpPr txBox="1"/>
              <p:nvPr/>
            </p:nvSpPr>
            <p:spPr>
              <a:xfrm>
                <a:off x="885375" y="2356196"/>
                <a:ext cx="1079142" cy="48090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ko-KR" altLang="en-US" sz="26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전파성</a:t>
                </a:r>
                <a:endPara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60991FC1-9427-45AE-BFF4-C3CFBC9746E5}"/>
                  </a:ext>
                </a:extLst>
              </p:cNvPr>
              <p:cNvSpPr/>
              <p:nvPr/>
            </p:nvSpPr>
            <p:spPr>
              <a:xfrm>
                <a:off x="890677" y="2852169"/>
                <a:ext cx="2420017" cy="1007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정보가 매우 빠르고 쉽게</a:t>
                </a:r>
                <a:endParaRPr lang="en-US" altLang="ko-KR" b="1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  <a:p>
                <a:pPr algn="just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많은 사람들에게</a:t>
                </a:r>
              </a:p>
              <a:p>
                <a:pPr algn="just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전파되는 속성</a:t>
                </a:r>
                <a:endParaRPr lang="ko-KR" altLang="en-US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86EE2DBB-4853-4491-B466-7C0F2E76FCAD}"/>
                </a:ext>
              </a:extLst>
            </p:cNvPr>
            <p:cNvGrpSpPr/>
            <p:nvPr/>
          </p:nvGrpSpPr>
          <p:grpSpPr>
            <a:xfrm>
              <a:off x="4619604" y="2154725"/>
              <a:ext cx="3771025" cy="1801639"/>
              <a:chOff x="4905687" y="2154725"/>
              <a:chExt cx="3771025" cy="1801639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C48BA607-5EC4-4B77-9AD5-FF6A1CE37CD5}"/>
                  </a:ext>
                </a:extLst>
              </p:cNvPr>
              <p:cNvSpPr/>
              <p:nvPr/>
            </p:nvSpPr>
            <p:spPr>
              <a:xfrm>
                <a:off x="4905687" y="2154725"/>
                <a:ext cx="3771025" cy="1801639"/>
              </a:xfrm>
              <a:prstGeom prst="rect">
                <a:avLst/>
              </a:prstGeom>
              <a:solidFill>
                <a:srgbClr val="C9E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EF9365-0684-4260-BE9A-FBDFC803C26A}"/>
                  </a:ext>
                </a:extLst>
              </p:cNvPr>
              <p:cNvSpPr txBox="1"/>
              <p:nvPr/>
            </p:nvSpPr>
            <p:spPr>
              <a:xfrm>
                <a:off x="5076007" y="2356196"/>
                <a:ext cx="2048959" cy="48090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정보의 지속성</a:t>
                </a: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09D58A20-0B9E-448B-8DA5-A6831F951DD1}"/>
                  </a:ext>
                </a:extLst>
              </p:cNvPr>
              <p:cNvSpPr/>
              <p:nvPr/>
            </p:nvSpPr>
            <p:spPr>
              <a:xfrm>
                <a:off x="5077740" y="2837097"/>
                <a:ext cx="2277538" cy="1007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온라인 공간에 올라간</a:t>
                </a:r>
              </a:p>
              <a:p>
                <a:pPr algn="just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정보가 오래 지속되는 </a:t>
                </a:r>
                <a:endParaRPr lang="en-US" altLang="ko-KR" b="1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  <a:p>
                <a:pPr algn="just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특성</a:t>
                </a:r>
                <a:endParaRPr lang="ko-KR" altLang="en-US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22048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 지속성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06D510B-150E-4055-A0B3-4FF1ADBBE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86" y="2409445"/>
            <a:ext cx="2188468" cy="22250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E6DA150-29DC-4B5D-A0CF-539F91832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32" y="2363890"/>
            <a:ext cx="1170434" cy="29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1869176" y="4553285"/>
            <a:ext cx="5405647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지금까지 사용해 온 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정보들이</a:t>
            </a: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성인이 </a:t>
            </a:r>
            <a:r>
              <a:rPr lang="ko-KR" altLang="en-US" sz="22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되어서까지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계속 </a:t>
            </a:r>
            <a:r>
              <a:rPr lang="ko-KR" altLang="en-US" sz="22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남아있다면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어떨까요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22048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 지속성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576118C2-1382-4940-A877-1A9DC7B4041F}"/>
              </a:ext>
            </a:extLst>
          </p:cNvPr>
          <p:cNvGrpSpPr/>
          <p:nvPr/>
        </p:nvGrpSpPr>
        <p:grpSpPr>
          <a:xfrm>
            <a:off x="808560" y="2103970"/>
            <a:ext cx="7806362" cy="1929388"/>
            <a:chOff x="732360" y="2103970"/>
            <a:chExt cx="7806362" cy="192938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B1C91EB-546E-41CB-B6E9-B7998C0770BD}"/>
                </a:ext>
              </a:extLst>
            </p:cNvPr>
            <p:cNvGrpSpPr/>
            <p:nvPr/>
          </p:nvGrpSpPr>
          <p:grpSpPr>
            <a:xfrm>
              <a:off x="732360" y="2103970"/>
              <a:ext cx="7806362" cy="1929388"/>
              <a:chOff x="732360" y="2103970"/>
              <a:chExt cx="7806362" cy="1929388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5557E822-1EA2-48D7-AEAF-D1C296651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0581" y="2103970"/>
                <a:ext cx="6358141" cy="1929388"/>
              </a:xfrm>
              <a:prstGeom prst="rect">
                <a:avLst/>
              </a:prstGeom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D399F519-CFA3-4C8F-A28F-3FCC1C830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360" y="2131402"/>
                <a:ext cx="1368555" cy="1874524"/>
              </a:xfrm>
              <a:prstGeom prst="rect">
                <a:avLst/>
              </a:prstGeom>
            </p:spPr>
          </p:pic>
        </p:grp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8A58516-D88F-4B8D-9B77-559A9A80DF3D}"/>
                </a:ext>
              </a:extLst>
            </p:cNvPr>
            <p:cNvSpPr/>
            <p:nvPr/>
          </p:nvSpPr>
          <p:spPr>
            <a:xfrm>
              <a:off x="2933769" y="2239818"/>
              <a:ext cx="5347778" cy="888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ko-KR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“</a:t>
              </a:r>
              <a:r>
                <a:rPr lang="ko-KR" altLang="en-US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제가 </a:t>
              </a:r>
              <a:r>
                <a:rPr lang="en-US" altLang="ko-KR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14</a:t>
              </a:r>
              <a:r>
                <a:rPr lang="ko-KR" altLang="en-US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살 때는 트위터도 페이스북도 없었죠</a:t>
              </a:r>
              <a:r>
                <a:rPr lang="en-US" altLang="ko-KR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ko-KR" altLang="en-US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그래서 방구석에서만 멍청이일 수 있었죠</a:t>
              </a:r>
              <a:r>
                <a:rPr lang="en-US" altLang="ko-KR" i="1" dirty="0">
                  <a:solidFill>
                    <a:srgbClr val="666B74"/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.”</a:t>
              </a:r>
              <a:endParaRPr lang="ko-KR" altLang="en-US" i="1" dirty="0">
                <a:solidFill>
                  <a:srgbClr val="666B74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69C397B-9E0D-4BF4-B4FB-42E8E7D1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303" y="3264371"/>
              <a:ext cx="697993" cy="566929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8885870-E682-44ED-9285-E7CFDA417E66}"/>
                </a:ext>
              </a:extLst>
            </p:cNvPr>
            <p:cNvSpPr/>
            <p:nvPr/>
          </p:nvSpPr>
          <p:spPr>
            <a:xfrm>
              <a:off x="3971962" y="3315079"/>
              <a:ext cx="3449821" cy="465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3000"/>
                </a:lnSpc>
              </a:pPr>
              <a:r>
                <a:rPr lang="ko-KR" altLang="en-US" sz="22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 말의 의미는 무엇일까요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944942E-FBAA-4DC7-A7D6-1AC33B5E1AEF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EBAB8B2A-E477-4F26-8AA6-CE422CBE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C172C1-700E-4AB9-90CC-6B5FBBCA8E68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978998F-FA75-4B22-AF68-D6B356958395}"/>
              </a:ext>
            </a:extLst>
          </p:cNvPr>
          <p:cNvSpPr/>
          <p:nvPr/>
        </p:nvSpPr>
        <p:spPr>
          <a:xfrm>
            <a:off x="3968496" y="6122368"/>
            <a:ext cx="4788960" cy="28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그때는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방구석 멍청이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였지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…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지금은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SNS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로 생중계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허프포스트코리아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2015.4.7.)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8768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960137" y="2872493"/>
            <a:ext cx="2887329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주목 </a:t>
            </a:r>
            <a:r>
              <a:rPr lang="ko-KR" altLang="en-US" sz="45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추구성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504FA4C-9E9C-4801-8477-4FEF8DA9F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7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2025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주목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추구성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574573A-6779-4245-9AD7-C57BB8B60BB4}"/>
              </a:ext>
            </a:extLst>
          </p:cNvPr>
          <p:cNvGrpSpPr/>
          <p:nvPr/>
        </p:nvGrpSpPr>
        <p:grpSpPr>
          <a:xfrm>
            <a:off x="1258283" y="2747015"/>
            <a:ext cx="6711710" cy="1740412"/>
            <a:chOff x="1216145" y="2558794"/>
            <a:chExt cx="6711710" cy="1740412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123BB7F-731A-4108-BFC5-D476528B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45" y="2558794"/>
              <a:ext cx="6711710" cy="1740412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8A58516-D88F-4B8D-9B77-559A9A80DF3D}"/>
                </a:ext>
              </a:extLst>
            </p:cNvPr>
            <p:cNvSpPr/>
            <p:nvPr/>
          </p:nvSpPr>
          <p:spPr>
            <a:xfrm>
              <a:off x="1559838" y="2637830"/>
              <a:ext cx="5347778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2000" b="1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계속되는 ○</a:t>
              </a:r>
              <a:r>
                <a:rPr lang="ko-KR" altLang="en-US" sz="2000" b="1" dirty="0" err="1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튜버</a:t>
              </a:r>
              <a:r>
                <a:rPr lang="ko-KR" altLang="en-US" sz="2000" b="1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 주작 논란</a:t>
              </a:r>
              <a:r>
                <a:rPr lang="en-US" altLang="ko-KR" sz="2000" b="1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.. </a:t>
              </a:r>
              <a:r>
                <a:rPr lang="ko-KR" altLang="en-US" sz="2000" b="1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형사처벌 수준은</a:t>
              </a:r>
              <a:r>
                <a:rPr lang="en-US" altLang="ko-KR" sz="2000" b="1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?</a:t>
              </a:r>
              <a:endParaRPr lang="ko-KR" altLang="en-US" sz="2000" b="1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978998F-FA75-4B22-AF68-D6B356958395}"/>
              </a:ext>
            </a:extLst>
          </p:cNvPr>
          <p:cNvSpPr/>
          <p:nvPr/>
        </p:nvSpPr>
        <p:spPr>
          <a:xfrm>
            <a:off x="4218915" y="6122368"/>
            <a:ext cx="4538541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계속되는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유튜버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주작 논란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…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형사처벌 수준은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파이낸셜뉴스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2020.8.9.)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220FE-EEAB-417C-AC4B-B51D99E17AEF}"/>
              </a:ext>
            </a:extLst>
          </p:cNvPr>
          <p:cNvSpPr txBox="1"/>
          <p:nvPr/>
        </p:nvSpPr>
        <p:spPr>
          <a:xfrm>
            <a:off x="1366635" y="1367143"/>
            <a:ext cx="6410730" cy="895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인터넷에 무수한 정보가 있지만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많은 정보가 유사하여</a:t>
            </a:r>
            <a:endParaRPr lang="en-US" altLang="ko-KR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2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자신이 게시한 정보가 주목받기 원하는  경향이 있습니다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30572-0DC5-403E-B3FB-0358ED94FE0C}"/>
              </a:ext>
            </a:extLst>
          </p:cNvPr>
          <p:cNvSpPr txBox="1"/>
          <p:nvPr/>
        </p:nvSpPr>
        <p:spPr>
          <a:xfrm>
            <a:off x="1995012" y="4994624"/>
            <a:ext cx="5153975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허위로 콘텐츠를 만드는 이유가 무엇일까요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546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타원 23">
            <a:extLst>
              <a:ext uri="{FF2B5EF4-FFF2-40B4-BE49-F238E27FC236}">
                <a16:creationId xmlns:a16="http://schemas.microsoft.com/office/drawing/2014/main" id="{D8F24A1D-DB1F-4AEE-9853-27F460FB0BB6}"/>
              </a:ext>
            </a:extLst>
          </p:cNvPr>
          <p:cNvSpPr/>
          <p:nvPr/>
        </p:nvSpPr>
        <p:spPr>
          <a:xfrm>
            <a:off x="2974434" y="2836740"/>
            <a:ext cx="3639788" cy="2942689"/>
          </a:xfrm>
          <a:prstGeom prst="ellipse">
            <a:avLst/>
          </a:prstGeom>
          <a:noFill/>
          <a:ln w="381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312" y="642807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2025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주목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추구성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220FE-EEAB-417C-AC4B-B51D99E17AEF}"/>
              </a:ext>
            </a:extLst>
          </p:cNvPr>
          <p:cNvSpPr txBox="1"/>
          <p:nvPr/>
        </p:nvSpPr>
        <p:spPr>
          <a:xfrm>
            <a:off x="2215425" y="1069510"/>
            <a:ext cx="4713149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미디어의 특성들이 </a:t>
            </a:r>
            <a:r>
              <a:rPr lang="ko-KR" altLang="en-US" sz="22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서로 연결되면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문제가 생길 수 있을까요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CAF7B6C-D723-47A7-A347-4CD3E235EB19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943A8B78-482B-4CE2-B492-6FCEB47EB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D6332B-0026-4B26-9230-E8BD71BA3D77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C704A4B-2D17-41AE-830E-441A9F142B50}"/>
              </a:ext>
            </a:extLst>
          </p:cNvPr>
          <p:cNvGrpSpPr/>
          <p:nvPr/>
        </p:nvGrpSpPr>
        <p:grpSpPr>
          <a:xfrm>
            <a:off x="3288788" y="2082164"/>
            <a:ext cx="2566421" cy="1112522"/>
            <a:chOff x="3288788" y="2082164"/>
            <a:chExt cx="2566421" cy="1112522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4BC4704-C74B-49CF-AEF5-B76ED8F1C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788" y="2082164"/>
              <a:ext cx="2566421" cy="111252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C30572-0DC5-403E-B3FB-0358ED94FE0C}"/>
                </a:ext>
              </a:extLst>
            </p:cNvPr>
            <p:cNvSpPr txBox="1"/>
            <p:nvPr/>
          </p:nvSpPr>
          <p:spPr>
            <a:xfrm>
              <a:off x="4571998" y="2437439"/>
              <a:ext cx="939681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익명성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94A142F-05C3-41CE-8C32-16B36A7B3057}"/>
              </a:ext>
            </a:extLst>
          </p:cNvPr>
          <p:cNvGrpSpPr/>
          <p:nvPr/>
        </p:nvGrpSpPr>
        <p:grpSpPr>
          <a:xfrm>
            <a:off x="4964427" y="3357107"/>
            <a:ext cx="3084582" cy="1103378"/>
            <a:chOff x="4964427" y="3357107"/>
            <a:chExt cx="3084582" cy="110337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FA12F48-94E5-4F10-8266-1206D3AB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427" y="3357107"/>
              <a:ext cx="3084582" cy="110337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34F91A-915B-4180-805A-4B3D7547B15F}"/>
                </a:ext>
              </a:extLst>
            </p:cNvPr>
            <p:cNvSpPr txBox="1"/>
            <p:nvPr/>
          </p:nvSpPr>
          <p:spPr>
            <a:xfrm>
              <a:off x="6748201" y="3656990"/>
              <a:ext cx="1191352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비대면성</a:t>
              </a:r>
              <a:endPara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736390F-A33E-4886-8C36-027D72C16561}"/>
              </a:ext>
            </a:extLst>
          </p:cNvPr>
          <p:cNvGrpSpPr/>
          <p:nvPr/>
        </p:nvGrpSpPr>
        <p:grpSpPr>
          <a:xfrm>
            <a:off x="1204447" y="3158189"/>
            <a:ext cx="2267717" cy="950978"/>
            <a:chOff x="1094991" y="3357107"/>
            <a:chExt cx="2267717" cy="95097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FBAF995-02BB-4340-AEB5-A00DA301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91" y="3357107"/>
              <a:ext cx="2267717" cy="9509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2C09CD-3658-4207-9EF7-1AE892E482B6}"/>
                </a:ext>
              </a:extLst>
            </p:cNvPr>
            <p:cNvSpPr txBox="1"/>
            <p:nvPr/>
          </p:nvSpPr>
          <p:spPr>
            <a:xfrm>
              <a:off x="2215424" y="3723665"/>
              <a:ext cx="939681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전파성</a:t>
              </a:r>
              <a:endPara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C961F14D-CB17-4DC2-A272-522ECC1E1A42}"/>
              </a:ext>
            </a:extLst>
          </p:cNvPr>
          <p:cNvGrpSpPr/>
          <p:nvPr/>
        </p:nvGrpSpPr>
        <p:grpSpPr>
          <a:xfrm>
            <a:off x="1659628" y="4729845"/>
            <a:ext cx="2798070" cy="1088138"/>
            <a:chOff x="1773928" y="5058537"/>
            <a:chExt cx="2798070" cy="1088138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6360E2A-A2B4-4E18-BEA4-CF7E21FA2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928" y="5058537"/>
              <a:ext cx="2798070" cy="108813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F360C4-5FFD-4E77-9EB8-F3198A8E4090}"/>
                </a:ext>
              </a:extLst>
            </p:cNvPr>
            <p:cNvSpPr txBox="1"/>
            <p:nvPr/>
          </p:nvSpPr>
          <p:spPr>
            <a:xfrm>
              <a:off x="2904045" y="5380128"/>
              <a:ext cx="1505540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정보 지속성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4CFBBFC-09B9-45E4-AAE4-CCE72172B2CF}"/>
              </a:ext>
            </a:extLst>
          </p:cNvPr>
          <p:cNvGrpSpPr/>
          <p:nvPr/>
        </p:nvGrpSpPr>
        <p:grpSpPr>
          <a:xfrm>
            <a:off x="4965364" y="5207146"/>
            <a:ext cx="2426213" cy="755906"/>
            <a:chOff x="4964427" y="5390769"/>
            <a:chExt cx="2426213" cy="755906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961CB3F7-EEA8-4C6F-961E-1EEBD3E0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427" y="5390769"/>
              <a:ext cx="2426213" cy="7559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F6C7DF-F7D3-4341-8603-828CF1154985}"/>
                </a:ext>
              </a:extLst>
            </p:cNvPr>
            <p:cNvSpPr txBox="1"/>
            <p:nvPr/>
          </p:nvSpPr>
          <p:spPr>
            <a:xfrm>
              <a:off x="5817139" y="5561103"/>
              <a:ext cx="1443024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주목추구성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37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252411" y="2103052"/>
            <a:ext cx="4302781" cy="23814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미디어를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이용해야 할까요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3A453F1-9D22-4119-A408-2E5BE2818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56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850742" y="1114739"/>
            <a:ext cx="5442516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오늘 배운 내용을 떠올리며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 algn="ctr">
              <a:lnSpc>
                <a:spcPts val="3000"/>
              </a:lnSpc>
            </a:pP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이용 수칙 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가지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적어봅시다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53C3D67-0EC0-451C-A37B-C47425675B7A}"/>
              </a:ext>
            </a:extLst>
          </p:cNvPr>
          <p:cNvGrpSpPr/>
          <p:nvPr/>
        </p:nvGrpSpPr>
        <p:grpSpPr>
          <a:xfrm>
            <a:off x="2061966" y="2416894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2925673" y="3113528"/>
              <a:ext cx="3693639" cy="6309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공유한 그 사진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86CAA0-E111-4A19-8904-39F209D9A8EC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F9454C0-A7FF-45BE-97C0-814A626C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1CC2C-1734-4033-82A9-54229FD24BD0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37AFE8-3238-4CBF-B49C-5AF2EA648538}"/>
              </a:ext>
            </a:extLst>
          </p:cNvPr>
          <p:cNvSpPr txBox="1"/>
          <p:nvPr/>
        </p:nvSpPr>
        <p:spPr>
          <a:xfrm>
            <a:off x="1833442" y="351292"/>
            <a:ext cx="382027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미디어를 어떻게 이용해야 할까요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3C30944-02E1-43BA-B704-7ABF8C024A32}"/>
              </a:ext>
            </a:extLst>
          </p:cNvPr>
          <p:cNvSpPr/>
          <p:nvPr/>
        </p:nvSpPr>
        <p:spPr>
          <a:xfrm>
            <a:off x="4572000" y="6122368"/>
            <a:ext cx="418545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내가 공유한 그 사진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32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4330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당신의 튜브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-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바보상자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지식채널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463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미투시대 언론의 변화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BDB9BD2-5104-44E4-824A-62464284C5AD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88D36E3-8898-4086-AFDF-F6977F18F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93313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4D860D4-61EA-4F24-9386-9CE799965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69FF2B-5C15-4322-BE4E-26A5D7E71505}"/>
              </a:ext>
            </a:extLst>
          </p:cNvPr>
          <p:cNvSpPr txBox="1"/>
          <p:nvPr/>
        </p:nvSpPr>
        <p:spPr>
          <a:xfrm>
            <a:off x="2082124" y="1891928"/>
            <a:ext cx="6152646" cy="85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언어폭력의 문제점을 인식하고 상대를 배려하며 말하는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03-10]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쓰기 윤리를 지키며 글을 쓰는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3239402"/>
            <a:ext cx="6566221" cy="1104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)01-03]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사회집단의 의미를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사회집단에서 나타나는 차별과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갈등의 사례와 이에 대한 해결방안을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)06-02]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일상생활에서 인권이 침해되는 사례를 분석하고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국가기관에 의한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구제 방법을 조사한다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906733"/>
            <a:ext cx="6868929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인간 존엄성과 인권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양성평등이 보편적 가치임을 도덕적 맥락에서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4896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타인에 대한 사회적 편견을 통제하여 보편적 관점에서 모든 인간을 인권을 가진</a:t>
            </a:r>
          </a:p>
          <a:p>
            <a:pPr marL="4896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존재로서 공감하고 배려할 수 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BDAB5-DEF8-438C-9FFF-5C6493DC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1723325"/>
            <a:ext cx="926594" cy="11887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A76F9FE-9B32-45D8-818D-2A7AD10B9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736606"/>
            <a:ext cx="926594" cy="11917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3197515"/>
            <a:ext cx="926594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947267" y="2550582"/>
            <a:ext cx="2887329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공유한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사진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A55792-6F62-4637-880C-905C9C863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88064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공유한 그 사진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016653" y="1275236"/>
            <a:ext cx="5110693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다음 영상을 시청하고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환경의</a:t>
            </a: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특성에 대해 생각해봅시다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53C3D67-0EC0-451C-A37B-C47425675B7A}"/>
              </a:ext>
            </a:extLst>
          </p:cNvPr>
          <p:cNvGrpSpPr/>
          <p:nvPr/>
        </p:nvGrpSpPr>
        <p:grpSpPr>
          <a:xfrm>
            <a:off x="2061966" y="2416894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2925673" y="3253282"/>
              <a:ext cx="3693639" cy="51552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공유한 그 사진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4572000" y="6122368"/>
            <a:ext cx="418545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내가 공유한 그 사진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닷페이스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9454C0-A7FF-45BE-97C0-814A626C0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1CC2C-1734-4033-82A9-54229FD24BD0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188291" y="2872493"/>
            <a:ext cx="4431021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45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38EFCC1-2723-4EBB-B199-D6C7ECA97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2372519" y="5002014"/>
            <a:ext cx="4398960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22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비대면성은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미디어 이용에 어떤 영향을 미치나요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FA409E0-3ADD-4DE2-AA4D-DCAAF74A224B}"/>
              </a:ext>
            </a:extLst>
          </p:cNvPr>
          <p:cNvGrpSpPr/>
          <p:nvPr/>
        </p:nvGrpSpPr>
        <p:grpSpPr>
          <a:xfrm>
            <a:off x="630507" y="2154725"/>
            <a:ext cx="8126948" cy="2386607"/>
            <a:chOff x="573870" y="2154725"/>
            <a:chExt cx="8126948" cy="2386607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2669CF3-BF51-456C-9F0E-C8DD04029B0F}"/>
                </a:ext>
              </a:extLst>
            </p:cNvPr>
            <p:cNvGrpSpPr/>
            <p:nvPr/>
          </p:nvGrpSpPr>
          <p:grpSpPr>
            <a:xfrm>
              <a:off x="573870" y="2154725"/>
              <a:ext cx="3778470" cy="2386607"/>
              <a:chOff x="696246" y="2154725"/>
              <a:chExt cx="3778470" cy="2386607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9F0D1CB4-944C-41DB-A358-0154CE760B06}"/>
                  </a:ext>
                </a:extLst>
              </p:cNvPr>
              <p:cNvSpPr/>
              <p:nvPr/>
            </p:nvSpPr>
            <p:spPr>
              <a:xfrm>
                <a:off x="696246" y="2154725"/>
                <a:ext cx="3771025" cy="1801639"/>
              </a:xfrm>
              <a:prstGeom prst="rect">
                <a:avLst/>
              </a:prstGeom>
              <a:solidFill>
                <a:srgbClr val="C9E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AE1789-1946-42D0-9B29-5EFDAD77A224}"/>
                  </a:ext>
                </a:extLst>
              </p:cNvPr>
              <p:cNvSpPr txBox="1"/>
              <p:nvPr/>
            </p:nvSpPr>
            <p:spPr>
              <a:xfrm>
                <a:off x="885375" y="2363890"/>
                <a:ext cx="1085008" cy="46551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ko-KR" altLang="en-US" sz="22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익명성</a:t>
                </a: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60991FC1-9427-45AE-BFF4-C3CFBC9746E5}"/>
                  </a:ext>
                </a:extLst>
              </p:cNvPr>
              <p:cNvSpPr/>
              <p:nvPr/>
            </p:nvSpPr>
            <p:spPr>
              <a:xfrm>
                <a:off x="885375" y="2930222"/>
                <a:ext cx="2420017" cy="890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100"/>
                  </a:lnSpc>
                </a:pPr>
                <a:r>
                  <a:rPr lang="ko-KR" altLang="en-US" sz="1500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행위를 한 사람이</a:t>
                </a:r>
                <a:endParaRPr lang="ko-KR" altLang="en-US" sz="1500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  <a:p>
                <a:pPr algn="just">
                  <a:lnSpc>
                    <a:spcPts val="2100"/>
                  </a:lnSpc>
                </a:pPr>
                <a:r>
                  <a:rPr lang="ko-KR" altLang="en-US" sz="1500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누구인지 드러나지</a:t>
                </a:r>
                <a:endParaRPr lang="ko-KR" altLang="en-US" sz="1500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  <a:p>
                <a:pPr algn="just">
                  <a:lnSpc>
                    <a:spcPts val="2100"/>
                  </a:lnSpc>
                </a:pPr>
                <a:r>
                  <a:rPr lang="ko-KR" altLang="en-US" sz="1500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않는 특성</a:t>
                </a:r>
                <a:endParaRPr lang="ko-KR" altLang="en-US" sz="1500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D201C381-0CB1-4391-BCE4-051B986E1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1632" y="2892361"/>
                <a:ext cx="1783084" cy="1648971"/>
              </a:xfrm>
              <a:prstGeom prst="rect">
                <a:avLst/>
              </a:prstGeom>
            </p:spPr>
          </p:pic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86EE2DBB-4853-4491-B466-7C0F2E76FCAD}"/>
                </a:ext>
              </a:extLst>
            </p:cNvPr>
            <p:cNvGrpSpPr/>
            <p:nvPr/>
          </p:nvGrpSpPr>
          <p:grpSpPr>
            <a:xfrm>
              <a:off x="4619604" y="2154725"/>
              <a:ext cx="4081214" cy="2377463"/>
              <a:chOff x="4905687" y="2154725"/>
              <a:chExt cx="4081214" cy="2377463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C48BA607-5EC4-4B77-9AD5-FF6A1CE37CD5}"/>
                  </a:ext>
                </a:extLst>
              </p:cNvPr>
              <p:cNvSpPr/>
              <p:nvPr/>
            </p:nvSpPr>
            <p:spPr>
              <a:xfrm>
                <a:off x="4905687" y="2154725"/>
                <a:ext cx="3771025" cy="1801639"/>
              </a:xfrm>
              <a:prstGeom prst="rect">
                <a:avLst/>
              </a:prstGeom>
              <a:solidFill>
                <a:srgbClr val="C9E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EF9365-0684-4260-BE9A-FBDFC803C26A}"/>
                  </a:ext>
                </a:extLst>
              </p:cNvPr>
              <p:cNvSpPr txBox="1"/>
              <p:nvPr/>
            </p:nvSpPr>
            <p:spPr>
              <a:xfrm>
                <a:off x="5076007" y="2363890"/>
                <a:ext cx="1191352" cy="46551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ko-KR" altLang="en-US" sz="22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비대면성</a:t>
                </a:r>
                <a:endParaRPr lang="ko-KR" altLang="en-US" sz="2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09D58A20-0B9E-448B-8DA5-A6831F951DD1}"/>
                  </a:ext>
                </a:extLst>
              </p:cNvPr>
              <p:cNvSpPr/>
              <p:nvPr/>
            </p:nvSpPr>
            <p:spPr>
              <a:xfrm>
                <a:off x="5077740" y="2930222"/>
                <a:ext cx="2095877" cy="890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100"/>
                  </a:lnSpc>
                </a:pPr>
                <a:r>
                  <a:rPr lang="ko-KR" altLang="en-US" sz="1500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서로 얼굴을</a:t>
                </a:r>
              </a:p>
              <a:p>
                <a:pPr algn="just">
                  <a:lnSpc>
                    <a:spcPts val="2100"/>
                  </a:lnSpc>
                </a:pPr>
                <a:r>
                  <a:rPr lang="ko-KR" altLang="en-US" sz="1500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마주보지</a:t>
                </a:r>
              </a:p>
              <a:p>
                <a:pPr algn="just">
                  <a:lnSpc>
                    <a:spcPts val="2100"/>
                  </a:lnSpc>
                </a:pPr>
                <a:r>
                  <a:rPr lang="ko-KR" altLang="en-US" sz="1500" b="1" dirty="0">
                    <a:solidFill>
                      <a:srgbClr val="3F3C38"/>
                    </a:solidFill>
                    <a:latin typeface="+mj-ea"/>
                    <a:ea typeface="+mj-ea"/>
                  </a:rPr>
                  <a:t>않는 특성</a:t>
                </a:r>
                <a:endParaRPr lang="ko-KR" altLang="en-US" sz="1500" dirty="0">
                  <a:solidFill>
                    <a:srgbClr val="3F3C38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EC67477F-CEA7-4C19-A57B-9092F4C31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2568" y="2892361"/>
                <a:ext cx="2624333" cy="1639827"/>
              </a:xfrm>
              <a:prstGeom prst="rect">
                <a:avLst/>
              </a:prstGeom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173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17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977596" y="1120510"/>
            <a:ext cx="6779420" cy="83869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미디어에서 익명성과 </a:t>
            </a:r>
            <a:r>
              <a:rPr lang="ko-KR" altLang="en-US" sz="19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비대면성은</a:t>
            </a: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어떤 상황에서 필요할까요</a:t>
            </a:r>
            <a:r>
              <a:rPr lang="en-US" altLang="ko-KR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pPr algn="ctr">
              <a:lnSpc>
                <a:spcPts val="3000"/>
              </a:lnSpc>
            </a:pP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익명성과 </a:t>
            </a:r>
            <a:r>
              <a:rPr lang="ko-KR" altLang="en-US" sz="19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비대면성으로</a:t>
            </a:r>
            <a:r>
              <a:rPr lang="ko-KR" altLang="en-US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인해 어떤 문제가 발생할 수 있나요</a:t>
            </a:r>
            <a:r>
              <a:rPr lang="en-US" altLang="ko-KR" sz="19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9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53C3D67-0EC0-451C-A37B-C47425675B7A}"/>
              </a:ext>
            </a:extLst>
          </p:cNvPr>
          <p:cNvGrpSpPr/>
          <p:nvPr/>
        </p:nvGrpSpPr>
        <p:grpSpPr>
          <a:xfrm>
            <a:off x="2061966" y="2416894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2826287" y="2844224"/>
              <a:ext cx="3892411" cy="116955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익명성과 </a:t>
              </a:r>
              <a:r>
                <a:rPr lang="ko-KR" altLang="en-US" sz="35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비대면성의</a:t>
              </a:r>
              <a:endParaRPr lang="ko-KR" altLang="en-US" sz="35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42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장단점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5821378" y="6122368"/>
            <a:ext cx="2936077" cy="28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익명성을 악용한 사이버 폭력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&gt;(EBS, 2020.2.26.)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86CAA0-E111-4A19-8904-39F209D9A8EC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F9454C0-A7FF-45BE-97C0-814A626C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1CC2C-1734-4033-82A9-54229FD24BD0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60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432703" y="2550582"/>
            <a:ext cx="3916457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전파성과 정보의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지속성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B3B9C3-D2AB-4321-B9EB-5418EEF9F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02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1082</TotalTime>
  <Words>1518</Words>
  <Application>Microsoft Office PowerPoint</Application>
  <PresentationFormat>화면 슬라이드 쇼(4:3)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Calibri</vt:lpstr>
      <vt:lpstr>맑은 고딕</vt:lpstr>
      <vt:lpstr>나눔바른고딕</vt:lpstr>
      <vt:lpstr>Wingdings</vt:lpstr>
      <vt:lpstr>Arial</vt:lpstr>
      <vt:lpstr>나눔바른고딕OTF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88</cp:revision>
  <dcterms:created xsi:type="dcterms:W3CDTF">2020-12-16T02:26:52Z</dcterms:created>
  <dcterms:modified xsi:type="dcterms:W3CDTF">2022-05-17T08:16:26Z</dcterms:modified>
</cp:coreProperties>
</file>